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755" r:id="rId1"/>
  </p:sldMasterIdLst>
  <p:notesMasterIdLst>
    <p:notesMasterId r:id="rId15"/>
  </p:notesMasterIdLst>
  <p:sldIdLst>
    <p:sldId id="256" r:id="rId2"/>
    <p:sldId id="261" r:id="rId3"/>
    <p:sldId id="267" r:id="rId4"/>
    <p:sldId id="258" r:id="rId5"/>
    <p:sldId id="262" r:id="rId6"/>
    <p:sldId id="268" r:id="rId7"/>
    <p:sldId id="263" r:id="rId8"/>
    <p:sldId id="265" r:id="rId9"/>
    <p:sldId id="266" r:id="rId10"/>
    <p:sldId id="257" r:id="rId11"/>
    <p:sldId id="264" r:id="rId12"/>
    <p:sldId id="259" r:id="rId13"/>
    <p:sldId id="260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88" d="100"/>
          <a:sy n="88" d="100"/>
        </p:scale>
        <p:origin x="-147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40B02F-93F1-414E-AE0C-09049EB7C87D}" type="datetimeFigureOut">
              <a:rPr lang="en-US" smtClean="0"/>
              <a:t>3/10/10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68881A-1E6C-CA4E-A220-D1A37504118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Relationship Id="rId3" Type="http://schemas.openxmlformats.org/officeDocument/2006/relationships/hyperlink" Target="http://www.en.utexas.edu/amlit/amlitprivate/scans/chandlerart.html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Essays in definition: </a:t>
            </a:r>
          </a:p>
          <a:p>
            <a:pPr lvl="1"/>
            <a:r>
              <a:rPr lang="en-US" dirty="0" smtClean="0"/>
              <a:t>Edmund Wilson, “The Boys in the Back Room”</a:t>
            </a:r>
          </a:p>
          <a:p>
            <a:pPr lvl="1"/>
            <a:r>
              <a:rPr lang="en-US" dirty="0" smtClean="0"/>
              <a:t>Raymond Chandler, “</a:t>
            </a:r>
            <a:r>
              <a:rPr lang="en-US" dirty="0" smtClean="0">
                <a:hlinkClick r:id="rId3"/>
              </a:rPr>
              <a:t>The Simple Art of Murder”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8881A-1E6C-CA4E-A220-D1A375041180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98CF9-5743-404B-9426-0B7BD9BECBCB}" type="datetimeFigureOut">
              <a:rPr lang="en-US" smtClean="0"/>
              <a:t>3/10/10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5872C-0D98-BA4C-B8A5-6FD2484F264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98CF9-5743-404B-9426-0B7BD9BECBCB}" type="datetimeFigureOut">
              <a:rPr lang="en-US" smtClean="0"/>
              <a:t>3/10/10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5872C-0D98-BA4C-B8A5-6FD2484F26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98CF9-5743-404B-9426-0B7BD9BECBCB}" type="datetimeFigureOut">
              <a:rPr lang="en-US" smtClean="0"/>
              <a:t>3/10/10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5872C-0D98-BA4C-B8A5-6FD2484F26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98CF9-5743-404B-9426-0B7BD9BECBCB}" type="datetimeFigureOut">
              <a:rPr lang="en-US" smtClean="0"/>
              <a:t>3/10/10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5872C-0D98-BA4C-B8A5-6FD2484F26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DB27C-A513-4C42-B94B-53B99CD8A008}" type="datetime1">
              <a:rPr lang="en-US" smtClean="0"/>
              <a:pPr/>
              <a:t>3/10/10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D1C59-B8FB-4BC6-84FE-FD700C7CF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98CF9-5743-404B-9426-0B7BD9BECBCB}" type="datetimeFigureOut">
              <a:rPr lang="en-US" smtClean="0"/>
              <a:t>3/10/10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5872C-0D98-BA4C-B8A5-6FD2484F26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98CF9-5743-404B-9426-0B7BD9BECBCB}" type="datetimeFigureOut">
              <a:rPr lang="en-US" smtClean="0"/>
              <a:t>3/10/10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5872C-0D98-BA4C-B8A5-6FD2484F26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98CF9-5743-404B-9426-0B7BD9BECBCB}" type="datetimeFigureOut">
              <a:rPr lang="en-US" smtClean="0"/>
              <a:t>3/10/10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5872C-0D98-BA4C-B8A5-6FD2484F26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98CF9-5743-404B-9426-0B7BD9BECBCB}" type="datetimeFigureOut">
              <a:rPr lang="en-US" smtClean="0"/>
              <a:t>3/10/10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5872C-0D98-BA4C-B8A5-6FD2484F26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98CF9-5743-404B-9426-0B7BD9BECBCB}" type="datetimeFigureOut">
              <a:rPr lang="en-US" smtClean="0"/>
              <a:t>3/10/10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5872C-0D98-BA4C-B8A5-6FD2484F264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93298CF9-5743-404B-9426-0B7BD9BECBCB}" type="datetimeFigureOut">
              <a:rPr lang="en-US" smtClean="0"/>
              <a:t>3/10/10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AF75872C-0D98-BA4C-B8A5-6FD2484F264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fld id="{93298CF9-5743-404B-9426-0B7BD9BECBCB}" type="datetimeFigureOut">
              <a:rPr lang="en-US" smtClean="0"/>
              <a:t>3/10/10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fld id="{AF75872C-0D98-BA4C-B8A5-6FD2484F264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Pulp Fiction and Film Noir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Hardboiled Fiction of Raymond Chandler and James M. Cain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James M. Cain, 1892-1977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Background: WWI veteran, journalist, editor, screenwriter.</a:t>
            </a:r>
          </a:p>
          <a:p>
            <a:r>
              <a:rPr lang="en-US" dirty="0" smtClean="0"/>
              <a:t>Was the first to use the plot of a wife murdering a husband for the insurance.</a:t>
            </a:r>
          </a:p>
          <a:p>
            <a:r>
              <a:rPr lang="en-US" i="1" dirty="0" smtClean="0"/>
              <a:t>The Postman Always Rings Twice </a:t>
            </a:r>
            <a:r>
              <a:rPr lang="en-US" dirty="0" smtClean="0"/>
              <a:t>(19</a:t>
            </a:r>
            <a:r>
              <a:rPr lang="en-US" i="1" dirty="0" smtClean="0"/>
              <a:t>3</a:t>
            </a:r>
            <a:r>
              <a:rPr lang="en-US" dirty="0" smtClean="0"/>
              <a:t>4)</a:t>
            </a:r>
          </a:p>
          <a:p>
            <a:r>
              <a:rPr lang="en-US" i="1" dirty="0" smtClean="0"/>
              <a:t>Double Indemnity </a:t>
            </a:r>
            <a:r>
              <a:rPr lang="en-US" dirty="0" smtClean="0"/>
              <a:t>(1936)</a:t>
            </a:r>
          </a:p>
          <a:p>
            <a:r>
              <a:rPr lang="en-US" i="1" dirty="0" smtClean="0"/>
              <a:t>Mildred Pierce </a:t>
            </a:r>
            <a:r>
              <a:rPr lang="en-US" dirty="0" smtClean="0"/>
              <a:t>(1941)</a:t>
            </a:r>
            <a:endParaRPr lang="en-US" i="1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3299" y="1630363"/>
            <a:ext cx="2984500" cy="449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Raymond Chandler, 1888-1959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Background: British, ed. </a:t>
            </a:r>
            <a:r>
              <a:rPr lang="en-US" dirty="0" err="1" smtClean="0"/>
              <a:t>Dulwich</a:t>
            </a:r>
            <a:r>
              <a:rPr lang="en-US" dirty="0" smtClean="0"/>
              <a:t> College, London; WWI veteran; accountant.</a:t>
            </a:r>
          </a:p>
          <a:p>
            <a:r>
              <a:rPr lang="en-US" dirty="0" smtClean="0"/>
              <a:t>Fascinated by American slang and use of language,.</a:t>
            </a:r>
          </a:p>
          <a:p>
            <a:r>
              <a:rPr lang="en-US" i="1" dirty="0" smtClean="0"/>
              <a:t>The Big Sleep </a:t>
            </a:r>
            <a:r>
              <a:rPr lang="en-US" dirty="0" smtClean="0"/>
              <a:t>(1939)</a:t>
            </a:r>
          </a:p>
          <a:p>
            <a:r>
              <a:rPr lang="en-US" i="1" dirty="0" smtClean="0"/>
              <a:t>Farewell, My Lovely </a:t>
            </a:r>
            <a:r>
              <a:rPr lang="en-US" dirty="0" smtClean="0"/>
              <a:t>(1940)</a:t>
            </a:r>
            <a:endParaRPr lang="en-US" i="1" dirty="0" smtClean="0"/>
          </a:p>
          <a:p>
            <a:r>
              <a:rPr lang="en-US" i="1" dirty="0" smtClean="0"/>
              <a:t>The Lady in the Lake </a:t>
            </a:r>
            <a:r>
              <a:rPr lang="en-US" dirty="0" smtClean="0"/>
              <a:t>(1943)</a:t>
            </a:r>
          </a:p>
          <a:p>
            <a:r>
              <a:rPr lang="en-US" dirty="0" smtClean="0"/>
              <a:t>Screenplay (with Billy Wilder) for </a:t>
            </a:r>
            <a:r>
              <a:rPr lang="en-US" i="1" dirty="0" smtClean="0"/>
              <a:t>Double Indemnity </a:t>
            </a:r>
            <a:r>
              <a:rPr lang="en-US" dirty="0" smtClean="0"/>
              <a:t>(1944)</a:t>
            </a:r>
          </a:p>
          <a:p>
            <a:r>
              <a:rPr lang="en-US" i="1" dirty="0" smtClean="0"/>
              <a:t>The Long Goodbye </a:t>
            </a:r>
            <a:r>
              <a:rPr lang="en-US" dirty="0" smtClean="0"/>
              <a:t>(1953)</a:t>
            </a:r>
            <a:endParaRPr lang="en-US" i="1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7406" y="1600200"/>
            <a:ext cx="2885438" cy="42946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Double Indemnity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Screenwriters: Raymond Chandler and Billy Wilder; directed by Billy Wilder</a:t>
            </a:r>
          </a:p>
          <a:p>
            <a:r>
              <a:rPr lang="en-US" dirty="0" smtClean="0"/>
              <a:t>Chandler, interested in language, added wit and depth to the book’s dialogue, which even Cain admitted “wouldn’t play.”</a:t>
            </a:r>
          </a:p>
          <a:p>
            <a:r>
              <a:rPr lang="en-US" dirty="0" smtClean="0"/>
              <a:t>Wilder, who had been a director in Germany, brought an outsider’s view to the depiction of Los Angeles and Cain’s “American” story.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775" y="1683943"/>
            <a:ext cx="7167284" cy="4081463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“Hardboiled” (Pulp) Fiction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the 1920s and 1930s, cheap newsprint led to an increase in pulp magazines like </a:t>
            </a:r>
            <a:r>
              <a:rPr lang="en-US" i="1" dirty="0" smtClean="0"/>
              <a:t>The Black Mask.</a:t>
            </a:r>
            <a:endParaRPr lang="en-US" dirty="0" smtClean="0"/>
          </a:p>
          <a:p>
            <a:r>
              <a:rPr lang="en-US" dirty="0" smtClean="0"/>
              <a:t>The “pulps” published detective stories with sensational plots featuring crime, sex, money, blackmail, etc. </a:t>
            </a:r>
          </a:p>
          <a:p>
            <a:r>
              <a:rPr lang="en-US" dirty="0" smtClean="0"/>
              <a:t>Raymond </a:t>
            </a:r>
            <a:r>
              <a:rPr lang="en-US" dirty="0" smtClean="0"/>
              <a:t>Chandler, James M. Cain, and </a:t>
            </a:r>
            <a:r>
              <a:rPr lang="en-US" dirty="0" err="1" smtClean="0"/>
              <a:t>Dashiell</a:t>
            </a:r>
            <a:r>
              <a:rPr lang="en-US" dirty="0" smtClean="0"/>
              <a:t> Hammett published fiction in these magazines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Hardboiled Fiction,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Early </a:t>
            </a:r>
            <a:r>
              <a:rPr lang="en-US" dirty="0" smtClean="0"/>
              <a:t>reflection of alienation and the dark underside of the American dream. </a:t>
            </a:r>
          </a:p>
          <a:p>
            <a:r>
              <a:rPr lang="en-US" dirty="0" smtClean="0"/>
              <a:t>Influenced the films that would later be called film noir</a:t>
            </a:r>
            <a:r>
              <a:rPr lang="en-US" dirty="0" smtClean="0"/>
              <a:t>. </a:t>
            </a:r>
          </a:p>
          <a:p>
            <a:r>
              <a:rPr lang="en-US" dirty="0" smtClean="0"/>
              <a:t>Urban </a:t>
            </a:r>
            <a:r>
              <a:rPr lang="en-US" dirty="0" smtClean="0"/>
              <a:t>settings, including Los Angeles.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820" y="1403462"/>
            <a:ext cx="3474274" cy="497369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Los Angeles?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As we discussed yesterday, there’s an ironic resonance in its name: “city of angels.”</a:t>
            </a:r>
          </a:p>
          <a:p>
            <a:r>
              <a:rPr lang="en-US" dirty="0" smtClean="0"/>
              <a:t>An environment full of nondescript modern buildings.</a:t>
            </a:r>
          </a:p>
          <a:p>
            <a:r>
              <a:rPr lang="en-US" dirty="0" smtClean="0"/>
              <a:t>City of transitory residents: alienation, lack of sense of community.</a:t>
            </a:r>
          </a:p>
          <a:p>
            <a:r>
              <a:rPr lang="en-US" dirty="0" smtClean="0"/>
              <a:t>City of illusions: Hollywood’s “dream factory.”</a:t>
            </a:r>
          </a:p>
          <a:p>
            <a:r>
              <a:rPr lang="en-US" dirty="0" smtClean="0"/>
              <a:t>A city of automobiles, with no true central core in the sense of other cities.</a:t>
            </a:r>
          </a:p>
          <a:p>
            <a:r>
              <a:rPr lang="en-US" dirty="0" smtClean="0"/>
              <a:t>Ironic contrast between the bright, sunny climate and the dark corruption of the people.</a:t>
            </a:r>
          </a:p>
          <a:p>
            <a:r>
              <a:rPr lang="en-US" dirty="0" smtClean="0"/>
              <a:t>Gertrude Stein: “There is no there there.”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Characteristics of Hardboiled Fiction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Alienated characters confront a world of chaos and corruption in which (they believe) two wrongs can make a right. </a:t>
            </a:r>
            <a:r>
              <a:rPr lang="en-US" dirty="0" smtClean="0"/>
              <a:t>There’s a sense that crime might just pay—this time. </a:t>
            </a:r>
            <a:endParaRPr lang="en-US" dirty="0" smtClean="0"/>
          </a:p>
          <a:p>
            <a:r>
              <a:rPr lang="en-US" dirty="0" smtClean="0"/>
              <a:t>“Hardboiled”: absence of sentimentality or overt moralizing. </a:t>
            </a:r>
          </a:p>
          <a:p>
            <a:r>
              <a:rPr lang="en-US" dirty="0" smtClean="0"/>
              <a:t>Stoic or disaffected attitudes complicated by (negative) emotions such as sexual passion, anger, greed, or a desire for revenge.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Characteristics, continued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Often a “get rich quick” approach to the American dream. Success depends not on hard work but on the “big score”—beating the system by defrauding its institutions.</a:t>
            </a:r>
          </a:p>
          <a:p>
            <a:r>
              <a:rPr lang="en-US" dirty="0" smtClean="0"/>
              <a:t>In </a:t>
            </a:r>
            <a:r>
              <a:rPr lang="en-US" i="1" dirty="0" smtClean="0"/>
              <a:t>Double Indemnity, </a:t>
            </a:r>
            <a:r>
              <a:rPr lang="en-US" dirty="0" smtClean="0"/>
              <a:t>the insurance industry is the institution.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7762" y="1632895"/>
            <a:ext cx="3335400" cy="476485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Detective Character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Tries to make sense of the confusion he sees around him and order out of the chaos.</a:t>
            </a:r>
          </a:p>
          <a:p>
            <a:r>
              <a:rPr lang="en-US" dirty="0" smtClean="0"/>
              <a:t>Lives by a code of his own but may break the law in doing what he believes is right. </a:t>
            </a:r>
          </a:p>
          <a:p>
            <a:r>
              <a:rPr lang="en-US" dirty="0" smtClean="0"/>
              <a:t>Refuses to accept the authority of corrupt institutions (police, wealthy industrialists) and, through his use of wit, is often openly defiant toward and dismissive of them.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Detective Character,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Sometimes a chivalrous figure (a “knight”) protective of women and weaker characters.</a:t>
            </a:r>
          </a:p>
          <a:p>
            <a:r>
              <a:rPr lang="en-US" dirty="0" smtClean="0"/>
              <a:t>Disillusioned by human nature, since people routinely lie to him,  but continues to try to fight injustice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 smtClean="0"/>
              <a:t>Dashiell</a:t>
            </a:r>
            <a:r>
              <a:rPr lang="en-US" dirty="0" smtClean="0"/>
              <a:t> Hammett: Sam Spade, </a:t>
            </a:r>
            <a:r>
              <a:rPr lang="en-US" i="1" dirty="0" smtClean="0"/>
              <a:t>The Maltese Falcon</a:t>
            </a:r>
            <a:endParaRPr lang="en-US" dirty="0" smtClean="0"/>
          </a:p>
          <a:p>
            <a:pPr lvl="1"/>
            <a:r>
              <a:rPr lang="en-US" dirty="0" smtClean="0"/>
              <a:t>Raymond </a:t>
            </a:r>
            <a:r>
              <a:rPr lang="en-US" dirty="0" smtClean="0"/>
              <a:t>Chandler: Philip Marlowe</a:t>
            </a:r>
          </a:p>
          <a:p>
            <a:pPr lvl="1"/>
            <a:r>
              <a:rPr lang="en-US" dirty="0" smtClean="0"/>
              <a:t>James M. Cain: doesn’t use the detective figure as a protagonist in </a:t>
            </a:r>
            <a:r>
              <a:rPr lang="en-US" i="1" dirty="0" smtClean="0"/>
              <a:t>Double Indemnity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From “The Simple Art of Murder”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“</a:t>
            </a:r>
            <a:r>
              <a:rPr lang="en-US" sz="2400" dirty="0" smtClean="0"/>
              <a:t>But down these mean streets a man must go who is not himself mean, who is neither tarnished nor afraid. The detective in this kind of story must be such a man</a:t>
            </a:r>
            <a:r>
              <a:rPr lang="en-US" sz="2400" dirty="0" smtClean="0"/>
              <a:t>.”</a:t>
            </a:r>
          </a:p>
          <a:p>
            <a:r>
              <a:rPr lang="en-US" sz="2400" dirty="0" smtClean="0"/>
              <a:t>“He </a:t>
            </a:r>
            <a:r>
              <a:rPr lang="en-US" sz="2400" dirty="0" smtClean="0"/>
              <a:t>talks as the man of his age talks, that is, with rude wit, a lively sense of the grotesque, a disgust for sham, and a contempt for pettiness</a:t>
            </a:r>
            <a:r>
              <a:rPr lang="en-US" sz="2400" dirty="0" smtClean="0"/>
              <a:t>.”</a:t>
            </a:r>
          </a:p>
          <a:p>
            <a:r>
              <a:rPr lang="en-US" sz="2400" dirty="0" smtClean="0"/>
              <a:t>“The </a:t>
            </a:r>
            <a:r>
              <a:rPr lang="en-US" sz="2400" dirty="0" smtClean="0"/>
              <a:t>story is his adventure in search of a hidden truth, and it would be no adventure if it did not happen to a man fit for adventure.”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Module.thmx</Template>
  <TotalTime>129</TotalTime>
  <Words>812</Words>
  <Application>Microsoft Macintosh PowerPoint</Application>
  <PresentationFormat>On-screen Show (4:3)</PresentationFormat>
  <Paragraphs>61</Paragraphs>
  <Slides>13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Module</vt:lpstr>
      <vt:lpstr>Pulp Fiction and Film Noir</vt:lpstr>
      <vt:lpstr>“Hardboiled” (Pulp) Fiction</vt:lpstr>
      <vt:lpstr>Hardboiled Fiction, continued</vt:lpstr>
      <vt:lpstr>Why Los Angeles?</vt:lpstr>
      <vt:lpstr>Characteristics of Hardboiled Fiction</vt:lpstr>
      <vt:lpstr>Characteristics, continued</vt:lpstr>
      <vt:lpstr>The Detective Character</vt:lpstr>
      <vt:lpstr>The Detective Character, continued</vt:lpstr>
      <vt:lpstr>From “The Simple Art of Murder”</vt:lpstr>
      <vt:lpstr>James M. Cain, 1892-1977</vt:lpstr>
      <vt:lpstr>Raymond Chandler, 1888-1959</vt:lpstr>
      <vt:lpstr>Double Indemnity</vt:lpstr>
      <vt:lpstr>Slide 13</vt:lpstr>
    </vt:vector>
  </TitlesOfParts>
  <Company>WSU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Hardboiled: Raymond Chandler and James M. Cain</dc:title>
  <dc:creator>Donna Campbell</dc:creator>
  <cp:lastModifiedBy>Donna Campbell</cp:lastModifiedBy>
  <cp:revision>18</cp:revision>
  <dcterms:created xsi:type="dcterms:W3CDTF">2010-03-10T20:51:03Z</dcterms:created>
  <dcterms:modified xsi:type="dcterms:W3CDTF">2010-03-10T23:00:13Z</dcterms:modified>
</cp:coreProperties>
</file>